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59" r:id="rId6"/>
    <p:sldId id="382" r:id="rId7"/>
    <p:sldId id="384" r:id="rId8"/>
    <p:sldId id="383" r:id="rId9"/>
    <p:sldId id="373" r:id="rId10"/>
    <p:sldId id="385" r:id="rId11"/>
    <p:sldId id="386" r:id="rId12"/>
    <p:sldId id="387" r:id="rId13"/>
    <p:sldId id="388" r:id="rId14"/>
    <p:sldId id="3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3FBFE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6" autoAdjust="0"/>
    <p:restoredTop sz="83592" autoAdjust="0"/>
  </p:normalViewPr>
  <p:slideViewPr>
    <p:cSldViewPr snapToGrid="0" snapToObjects="1" showGuides="1">
      <p:cViewPr>
        <p:scale>
          <a:sx n="100" d="100"/>
          <a:sy n="100" d="100"/>
        </p:scale>
        <p:origin x="1840" y="4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E7793-36A0-0AC5-D61E-5495FFE8C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3BAD5-1845-8091-53BC-2F518A84A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A48C3-4EA0-AB33-2DE1-1C53DFB6C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BB6A1-980B-ADAA-F001-8681761C6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97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67889-AB29-6180-32B4-19E32674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5AC6F-F55F-FB55-488B-CCAA70DF7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BE21F-3E6F-F4A6-6206-8D9FF727C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85E6F-6682-852E-E29D-D4A71C7CC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89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12BF-8071-76CA-789A-C2D2927B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3193CD-80D0-3CD6-5C5D-C10475724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F17AFD-8485-4CF5-61C1-D447D47B8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75E12-B2BF-D44B-DCCE-C967E28D5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70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55458-7DE1-FD88-A44E-6355E281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BCDE7-F5CC-ACA9-C064-B4E6F1760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F9D1E3-BEDD-2DF5-6311-0BF630254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5B0D9-0291-42AF-A425-E632AC7A7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198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2F167-4020-0765-DB81-BD5E617E3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1E087-D89E-6C17-E25F-C5ACA1085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48042-B7FB-8AAA-6A8D-48B45F444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5E04-87A1-DD24-1C48-AF697F7C6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77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8722"/>
            <a:ext cx="6206111" cy="6864350"/>
            <a:chOff x="0" y="-6350"/>
            <a:chExt cx="6206111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9241"/>
            <a:stretch/>
          </p:blipFill>
          <p:spPr>
            <a:xfrm rot="5400000">
              <a:off x="2760438" y="3399954"/>
              <a:ext cx="6845628" cy="45719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 dirty="0"/>
              <a:t>Cryo-et OBJECT IDENTIFICATION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1F293-A57D-E769-2AD7-96AD4E6B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04" r="10455" b="-2"/>
          <a:stretch/>
        </p:blipFill>
        <p:spPr>
          <a:xfrm>
            <a:off x="336550" y="336594"/>
            <a:ext cx="5303640" cy="6184811"/>
          </a:xfrm>
          <a:prstGeom prst="rect">
            <a:avLst/>
          </a:prstGeom>
          <a:noFill/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>
            <a:normAutofit/>
          </a:bodyPr>
          <a:lstStyle/>
          <a:p>
            <a:r>
              <a:rPr lang="en-US" dirty="0"/>
              <a:t>Isaac Fonseca, Elena Gehle, Cody Lerch, Debasis Pradhan, Warren Simons 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1F4AC0B-AE47-DDE4-B14A-BB9D25C3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354D3-798B-F57F-4F08-601C04D4D253}"/>
              </a:ext>
            </a:extLst>
          </p:cNvPr>
          <p:cNvSpPr txBox="1"/>
          <p:nvPr/>
        </p:nvSpPr>
        <p:spPr>
          <a:xfrm>
            <a:off x="169515" y="6523687"/>
            <a:ext cx="5791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Cryo-electron tomography and related techniques can showcase the insides of cells in striking detail. Credit: S. Albert et al./PNAS (CC BY 4.0)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2559-CAAF-2EE2-03E3-5D6ECD526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EE8528A-E98C-A4B0-82DA-B80CE31E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b="0" i="0" kern="1200" cap="all" spc="600" baseline="0"/>
              <a:t>Predicted labels from Validation data 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ED6D99D-2E49-C05B-193B-0DD8C489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C1F878-3BE0-2C7B-F744-7EA8ECB9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898" y="2110763"/>
            <a:ext cx="4480560" cy="448056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15C2C2-D5C5-ABEA-ADF1-007FE864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37" y="2117806"/>
            <a:ext cx="448056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8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FE070-A2E7-3354-CC1F-1BDDD6882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B403041-5304-3696-4896-4FF60A856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282" y="88900"/>
            <a:ext cx="4958081" cy="2387865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b="0" i="0" kern="1200" cap="all" spc="600" baseline="0" dirty="0"/>
              <a:t>Conclusion </a:t>
            </a:r>
          </a:p>
        </p:txBody>
      </p:sp>
      <p:pic>
        <p:nvPicPr>
          <p:cNvPr id="26" name="Picture 25" descr="Pen placed on top of a signature line">
            <a:extLst>
              <a:ext uri="{FF2B5EF4-FFF2-40B4-BE49-F238E27FC236}">
                <a16:creationId xmlns:a16="http://schemas.microsoft.com/office/drawing/2014/main" id="{A40FDBD0-9786-6B6C-7062-D8CFA00E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554" t="10505" r="-2" b="33098"/>
          <a:stretch/>
        </p:blipFill>
        <p:spPr>
          <a:xfrm>
            <a:off x="6480204" y="171450"/>
            <a:ext cx="5322887" cy="3488011"/>
          </a:xfrm>
          <a:prstGeom prst="rect">
            <a:avLst/>
          </a:pr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403FDFF-4DE0-3C2F-AF87-75722D11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7D1E2-23BA-F797-8F5E-308A90D5A3E2}"/>
              </a:ext>
            </a:extLst>
          </p:cNvPr>
          <p:cNvSpPr txBox="1"/>
          <p:nvPr/>
        </p:nvSpPr>
        <p:spPr>
          <a:xfrm>
            <a:off x="105411" y="552930"/>
            <a:ext cx="5702299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Conclusion and Takeaways YOLO Model 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</a:rPr>
              <a:t>Overall Model Performance: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Precision</a:t>
            </a:r>
            <a:r>
              <a:rPr lang="en-US" sz="1400" dirty="0">
                <a:solidFill>
                  <a:schemeClr val="bg1"/>
                </a:solidFill>
              </a:rPr>
              <a:t>: The model shows a balanced precision (around 0.59), indicating a reasonable level of confidence in the predicted positive instances.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Recall</a:t>
            </a:r>
            <a:r>
              <a:rPr lang="en-US" sz="1400" dirty="0">
                <a:solidFill>
                  <a:schemeClr val="bg1"/>
                </a:solidFill>
              </a:rPr>
              <a:t>: Recall (around 0.574) signifies the model's ability to capture true positive instances, though there is room for improvement.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mAP@50 and mAP@50-95</a:t>
            </a:r>
            <a:r>
              <a:rPr lang="en-US" sz="1400" dirty="0">
                <a:solidFill>
                  <a:schemeClr val="bg1"/>
                </a:solidFill>
              </a:rPr>
              <a:t>: These metrics (0.604 and 0.441, respectively) suggest the model performs well on average, but further fine-tuning could enhance its performance.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</a:rPr>
              <a:t>Class-Specific Insights: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apo-ferritin</a:t>
            </a:r>
            <a:r>
              <a:rPr lang="en-US" sz="1400" dirty="0">
                <a:solidFill>
                  <a:schemeClr val="bg1"/>
                </a:solidFill>
              </a:rPr>
              <a:t>: High precision and recall indicate the model is well-tuned for this class.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beta-galactosidase</a:t>
            </a:r>
            <a:r>
              <a:rPr lang="en-US" sz="1400" dirty="0">
                <a:solidFill>
                  <a:schemeClr val="bg1"/>
                </a:solidFill>
              </a:rPr>
              <a:t>: Lower recall and precision highlight the need for more targeted data augmentation and possibly increased data representation.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ribosome</a:t>
            </a:r>
            <a:r>
              <a:rPr lang="en-US" sz="1400" dirty="0">
                <a:solidFill>
                  <a:schemeClr val="bg1"/>
                </a:solidFill>
              </a:rPr>
              <a:t>: High precision and recall show effective learning for this class.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thyroglobulin</a:t>
            </a:r>
            <a:r>
              <a:rPr lang="en-US" sz="1400" dirty="0">
                <a:solidFill>
                  <a:schemeClr val="bg1"/>
                </a:solidFill>
              </a:rPr>
              <a:t>: Similar to beta-galactosidase, it needs further focus to improve its metrics.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virus-like-particle</a:t>
            </a:r>
            <a:r>
              <a:rPr lang="en-US" sz="1400" dirty="0">
                <a:solidFill>
                  <a:schemeClr val="bg1"/>
                </a:solidFill>
              </a:rPr>
              <a:t>: Excellent performance across the board demonstrates strong model generalization for this class.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D59DA3-0F64-D4D5-5408-AB1EBFECD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204" y="3057565"/>
            <a:ext cx="5321808" cy="35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5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b="1"/>
              <a:t>Agend</a:t>
            </a:r>
            <a:r>
              <a:rPr lang="en-US"/>
              <a:t>a Cryo-ET-Object Identification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Preparation and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Transformation and YOLO Model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and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1E033-DFF0-CF61-B25E-CC5CDDD2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30" r="2" b="5833"/>
          <a:stretch/>
        </p:blipFill>
        <p:spPr>
          <a:xfrm>
            <a:off x="4927600" y="2465539"/>
            <a:ext cx="6315069" cy="3723753"/>
          </a:xfrm>
          <a:prstGeom prst="rect">
            <a:avLst/>
          </a:prstGeom>
          <a:noFill/>
        </p:spPr>
      </p:pic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D285336D-9E5E-EE73-9239-7D56B83E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949A6-61EB-AD1D-FCD3-3419BAADCE2F}"/>
              </a:ext>
            </a:extLst>
          </p:cNvPr>
          <p:cNvSpPr txBox="1"/>
          <p:nvPr/>
        </p:nvSpPr>
        <p:spPr>
          <a:xfrm>
            <a:off x="4853982" y="6190724"/>
            <a:ext cx="68932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Cryo-electron tomography and related techniques can showcase the insides of cells in striking detail. Credit: S. Albert et al./PNAS (CC BY 4.0)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3BE4-8841-A4BF-12DF-B1698CC7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CRYO-ET?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D5A3F-F8D8-5E41-7F2E-06B04BE451FC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Cryo-ET, or Cryo-electron tomography, is an incredibly useful tool in cellular imaging. It provides three-dimensional structural information about individual proteins and particles, as well as information about their spatial arrangement within a cell. Samples are rapidly frozen, cut to an appropriate thickness, and then imaged from different angles using an electron microscope, resulting in a set of 2D projections. Then these images are aligned and merged using advanced computational algorithms to reconstruct a 3D model, or tomogram, of the sample. 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58021-0A84-C6F6-1057-39B5005A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Cryogenic electron tomography - Wikipedia">
            <a:extLst>
              <a:ext uri="{FF2B5EF4-FFF2-40B4-BE49-F238E27FC236}">
                <a16:creationId xmlns:a16="http://schemas.microsoft.com/office/drawing/2014/main" id="{99BF0EF6-E1C8-8A36-2BB2-00B1D087C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196" y="0"/>
            <a:ext cx="3355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9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7AB-67D9-A8AC-89F1-9D3F2777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imaging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A74C0-CCAA-114D-919B-8F3FE72D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76FBC-2410-C151-D3BD-C0CA6228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70" y="2338138"/>
            <a:ext cx="7772400" cy="38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8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79357-5E8F-027B-6D95-9AA12261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93D7-BF9B-1C49-F986-3A756A9A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1448-3CFA-EB75-AFE1-9392BF127B7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465535"/>
            <a:ext cx="10515601" cy="3427265"/>
          </a:xfrm>
        </p:spPr>
        <p:txBody>
          <a:bodyPr/>
          <a:lstStyle/>
          <a:p>
            <a:pPr marL="0" indent="0" rtl="0">
              <a:buNone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Currently, there’s a plethora of Cryo-ET tomograms that have yet to be fully mined. To mine the data involves automatically identifying each protein particle within the images, a problem that has yet to be fully solved. In this project, we seek to use ML algorithms to classify 5 classes of protein complexes from a curated Cryo-ET dataset sourced from Kaggle. The </a:t>
            </a: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5 particles 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of interest are as follows:</a:t>
            </a:r>
            <a:endParaRPr lang="en-US" b="0" dirty="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Ribosome (easy)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Virus-like particles (easy)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Apo-ferritin (easy)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Thyroglobulin (hard)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ꞵ-galactosidase (hard)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353D7-6BCF-5317-585A-3DCF9C8A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sz="4000" dirty="0"/>
              <a:t>YOLO Model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Sponsor by martin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283C-5B1C-9C02-B2FB-A064EBFF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9F019A5-5EE6-16BD-D1A3-907E5789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Train the model results 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BE5406A9-032C-9ED7-2090-E3E38B23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C9A83F-794E-29AE-A2E0-7B8EBB089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58B081-5B25-FCB3-9F26-74893D343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1" y="2227229"/>
            <a:ext cx="4723585" cy="3542688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576942-40FD-14AF-5E80-9363C45A8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284" y="2221410"/>
            <a:ext cx="5318396" cy="35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4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41235-F54E-1EFE-3639-9103FFA81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DCA426B-29CD-163B-2A38-C7E6DD33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Train the model labels results 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C458048-3048-1855-3431-D39D4FEE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FD5820A-531C-2E7A-6380-29EBB803C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DBB8306-ABCC-725F-077C-38C195DFB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1" y="2130195"/>
            <a:ext cx="4015992" cy="4015992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AE9CF77-1E88-9D9D-557E-B2756577F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31" y="2141361"/>
            <a:ext cx="6023988" cy="40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CAF49-9A65-50BA-CB8C-76152AE64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882180-E3EF-C40D-36B0-85FE59024B2D}"/>
              </a:ext>
            </a:extLst>
          </p:cNvPr>
          <p:cNvSpPr txBox="1"/>
          <p:nvPr/>
        </p:nvSpPr>
        <p:spPr>
          <a:xfrm>
            <a:off x="2399620" y="162560"/>
            <a:ext cx="8843050" cy="161690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cap="all" spc="0" baseline="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Predicted labels from Validation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2B95C-98EF-AB78-D1A2-5930F5BD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9" t="18545" r="7277" b="3025"/>
          <a:stretch/>
        </p:blipFill>
        <p:spPr>
          <a:xfrm>
            <a:off x="2545926" y="2403083"/>
            <a:ext cx="3509433" cy="352839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7CE16-D8AC-C542-9F75-335383548E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322" t="-266" r="1318" b="1083"/>
          <a:stretch/>
        </p:blipFill>
        <p:spPr>
          <a:xfrm>
            <a:off x="6757121" y="2403083"/>
            <a:ext cx="3611800" cy="3600125"/>
          </a:xfrm>
          <a:prstGeom prst="rect">
            <a:avLst/>
          </a:pr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1CE1AF4-53E5-B7F1-333D-AA12DC55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82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{73F9EE30-4E24-47E6-B374-B85878289A47}tf11936837_win32</Template>
  <TotalTime>533</TotalTime>
  <Words>513</Words>
  <Application>Microsoft Office PowerPoint</Application>
  <PresentationFormat>Widescreen</PresentationFormat>
  <Paragraphs>59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Nova</vt:lpstr>
      <vt:lpstr>Biome</vt:lpstr>
      <vt:lpstr>Calibri</vt:lpstr>
      <vt:lpstr>Wingdings</vt:lpstr>
      <vt:lpstr>Custom</vt:lpstr>
      <vt:lpstr>Cryo-et OBJECT IDENTIFICATION</vt:lpstr>
      <vt:lpstr>Agenda Cryo-ET-Object Identification</vt:lpstr>
      <vt:lpstr>What is CRYO-ET?</vt:lpstr>
      <vt:lpstr>Comparison to other imaging techniques</vt:lpstr>
      <vt:lpstr>Particles of interest</vt:lpstr>
      <vt:lpstr>YOLO Model</vt:lpstr>
      <vt:lpstr>Train the model results </vt:lpstr>
      <vt:lpstr>Train the model labels results </vt:lpstr>
      <vt:lpstr>PowerPoint Presentation</vt:lpstr>
      <vt:lpstr>Predicted labels from Validation data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Cody Lerch</dc:creator>
  <cp:lastModifiedBy>Isaac Fonseca</cp:lastModifiedBy>
  <cp:revision>15</cp:revision>
  <dcterms:created xsi:type="dcterms:W3CDTF">2024-12-18T00:48:51Z</dcterms:created>
  <dcterms:modified xsi:type="dcterms:W3CDTF">2025-01-02T17:12:37Z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